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14"/>
  </p:notesMasterIdLst>
  <p:sldIdLst>
    <p:sldId id="256" r:id="rId2"/>
    <p:sldId id="257" r:id="rId3"/>
    <p:sldId id="258" r:id="rId4"/>
    <p:sldId id="259" r:id="rId5"/>
    <p:sldId id="261" r:id="rId6"/>
    <p:sldId id="264" r:id="rId7"/>
    <p:sldId id="263" r:id="rId8"/>
    <p:sldId id="265" r:id="rId9"/>
    <p:sldId id="266" r:id="rId10"/>
    <p:sldId id="270" r:id="rId11"/>
    <p:sldId id="267" r:id="rId12"/>
    <p:sldId id="269"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8889" autoAdjust="0"/>
  </p:normalViewPr>
  <p:slideViewPr>
    <p:cSldViewPr snapToGrid="0">
      <p:cViewPr varScale="1">
        <p:scale>
          <a:sx n="62" d="100"/>
          <a:sy n="62" d="100"/>
        </p:scale>
        <p:origin x="1056" y="4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jpeg>
</file>

<file path=ppt/media/image3.jpg>
</file>

<file path=ppt/media/image4.jp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E41E5E-CF28-4702-A0AD-6237C7924F4B}" type="datetimeFigureOut">
              <a:rPr lang="en-US" smtClean="0"/>
              <a:t>10/17/2024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C9E5B2-4D32-4F3B-BB84-743FD8D5E95B}" type="slidenum">
              <a:rPr lang="en-US" smtClean="0"/>
              <a:t>‹#›</a:t>
            </a:fld>
            <a:endParaRPr lang="en-US"/>
          </a:p>
        </p:txBody>
      </p:sp>
    </p:spTree>
    <p:extLst>
      <p:ext uri="{BB962C8B-B14F-4D97-AF65-F5344CB8AC3E}">
        <p14:creationId xmlns:p14="http://schemas.microsoft.com/office/powerpoint/2010/main" val="34583762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5C9E5B2-4D32-4F3B-BB84-743FD8D5E95B}" type="slidenum">
              <a:rPr lang="en-US" smtClean="0"/>
              <a:t>10</a:t>
            </a:fld>
            <a:endParaRPr lang="en-US"/>
          </a:p>
        </p:txBody>
      </p:sp>
    </p:spTree>
    <p:extLst>
      <p:ext uri="{BB962C8B-B14F-4D97-AF65-F5344CB8AC3E}">
        <p14:creationId xmlns:p14="http://schemas.microsoft.com/office/powerpoint/2010/main" val="338091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en-US"/>
              <a:t>Click to edit Master title style</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A70F276-1833-4A75-9C1D-A56E2295A68D}" type="datetimeFigureOut">
              <a:rPr lang="en-US" smtClean="0"/>
              <a:t>10/17/2024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2033561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pPr/>
              <a:t>10/17/2024</a:t>
            </a:fld>
            <a:endParaRPr lang="en-US" dirty="0"/>
          </a:p>
        </p:txBody>
      </p:sp>
      <p:sp>
        <p:nvSpPr>
          <p:cNvPr id="6" name="Footer Placeholder 5"/>
          <p:cNvSpPr>
            <a:spLocks noGrp="1"/>
          </p:cNvSpPr>
          <p:nvPr>
            <p:ph type="ftr" sz="quarter" idx="11"/>
          </p:nvPr>
        </p:nvSpPr>
        <p:spPr/>
        <p:txBody>
          <a:bodyPr/>
          <a:lstStyle/>
          <a:p>
            <a:endParaRPr lang="en-US">
              <a:solidFill>
                <a:srgbClr val="FFFFFF"/>
              </a:solidFill>
            </a:endParaRPr>
          </a:p>
        </p:txBody>
      </p:sp>
      <p:sp>
        <p:nvSpPr>
          <p:cNvPr id="7" name="Slide Number Placeholder 6"/>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2869422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pPr/>
              <a:t>10/17/2024</a:t>
            </a:fld>
            <a:endParaRPr lang="en-US" dirty="0"/>
          </a:p>
        </p:txBody>
      </p:sp>
      <p:sp>
        <p:nvSpPr>
          <p:cNvPr id="6" name="Footer Placeholder 5"/>
          <p:cNvSpPr>
            <a:spLocks noGrp="1"/>
          </p:cNvSpPr>
          <p:nvPr>
            <p:ph type="ftr" sz="quarter" idx="11"/>
          </p:nvPr>
        </p:nvSpPr>
        <p:spPr/>
        <p:txBody>
          <a:bodyPr/>
          <a:lstStyle/>
          <a:p>
            <a:endParaRPr lang="en-US">
              <a:solidFill>
                <a:srgbClr val="FFFFFF"/>
              </a:solidFill>
            </a:endParaRPr>
          </a:p>
        </p:txBody>
      </p:sp>
      <p:sp>
        <p:nvSpPr>
          <p:cNvPr id="7" name="Slide Number Placeholder 6"/>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34020410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pPr/>
              <a:t>10/17/2024</a:t>
            </a:fld>
            <a:endParaRPr lang="en-US" dirty="0"/>
          </a:p>
        </p:txBody>
      </p:sp>
      <p:sp>
        <p:nvSpPr>
          <p:cNvPr id="6" name="Footer Placeholder 5"/>
          <p:cNvSpPr>
            <a:spLocks noGrp="1"/>
          </p:cNvSpPr>
          <p:nvPr>
            <p:ph type="ftr" sz="quarter" idx="11"/>
          </p:nvPr>
        </p:nvSpPr>
        <p:spPr/>
        <p:txBody>
          <a:bodyPr/>
          <a:lstStyle/>
          <a:p>
            <a:endParaRPr lang="en-US">
              <a:solidFill>
                <a:srgbClr val="FFFFFF"/>
              </a:solidFill>
            </a:endParaRPr>
          </a:p>
        </p:txBody>
      </p:sp>
      <p:sp>
        <p:nvSpPr>
          <p:cNvPr id="7" name="Slide Number Placeholder 6"/>
          <p:cNvSpPr>
            <a:spLocks noGrp="1"/>
          </p:cNvSpPr>
          <p:nvPr>
            <p:ph type="sldNum" sz="quarter" idx="12"/>
          </p:nvPr>
        </p:nvSpPr>
        <p:spPr/>
        <p:txBody>
          <a:bodyPr/>
          <a:lstStyle/>
          <a:p>
            <a:fld id="{28844951-7827-47D4-8276-7DDE1FA7D85A}" type="slidenum">
              <a:rPr lang="en-US" smtClean="0"/>
              <a:pPr/>
              <a:t>‹#›</a:t>
            </a:fld>
            <a:endParaRPr lang="en-US"/>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41426553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pPr/>
              <a:t>10/17/2024</a:t>
            </a:fld>
            <a:endParaRPr lang="en-US" dirty="0"/>
          </a:p>
        </p:txBody>
      </p:sp>
      <p:sp>
        <p:nvSpPr>
          <p:cNvPr id="6" name="Footer Placeholder 5"/>
          <p:cNvSpPr>
            <a:spLocks noGrp="1"/>
          </p:cNvSpPr>
          <p:nvPr>
            <p:ph type="ftr" sz="quarter" idx="11"/>
          </p:nvPr>
        </p:nvSpPr>
        <p:spPr/>
        <p:txBody>
          <a:bodyPr/>
          <a:lstStyle/>
          <a:p>
            <a:endParaRPr lang="en-US">
              <a:solidFill>
                <a:srgbClr val="FFFFFF"/>
              </a:solidFill>
            </a:endParaRPr>
          </a:p>
        </p:txBody>
      </p:sp>
      <p:sp>
        <p:nvSpPr>
          <p:cNvPr id="7" name="Slide Number Placeholder 6"/>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217445257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A70F276-1833-4A75-9C1D-A56E2295A68D}" type="datetimeFigureOut">
              <a:rPr lang="en-US" smtClean="0"/>
              <a:pPr/>
              <a:t>10/17/2024</a:t>
            </a:fld>
            <a:endParaRPr lang="en-US" dirty="0"/>
          </a:p>
        </p:txBody>
      </p:sp>
      <p:sp>
        <p:nvSpPr>
          <p:cNvPr id="4" name="Footer Placeholder 3"/>
          <p:cNvSpPr>
            <a:spLocks noGrp="1"/>
          </p:cNvSpPr>
          <p:nvPr>
            <p:ph type="ftr" sz="quarter" idx="11"/>
          </p:nvPr>
        </p:nvSpPr>
        <p:spPr/>
        <p:txBody>
          <a:bodyPr/>
          <a:lstStyle/>
          <a:p>
            <a:endParaRPr lang="en-US">
              <a:solidFill>
                <a:srgbClr val="FFFFFF"/>
              </a:solidFill>
            </a:endParaRPr>
          </a:p>
        </p:txBody>
      </p:sp>
      <p:sp>
        <p:nvSpPr>
          <p:cNvPr id="5" name="Slide Number Placeholder 4"/>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20325089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AA70F276-1833-4A75-9C1D-A56E2295A68D}" type="datetimeFigureOut">
              <a:rPr lang="en-US" smtClean="0"/>
              <a:pPr/>
              <a:t>10/17/2024</a:t>
            </a:fld>
            <a:endParaRPr lang="en-US" dirty="0"/>
          </a:p>
        </p:txBody>
      </p:sp>
      <p:sp>
        <p:nvSpPr>
          <p:cNvPr id="4" name="Footer Placeholder 3"/>
          <p:cNvSpPr>
            <a:spLocks noGrp="1"/>
          </p:cNvSpPr>
          <p:nvPr>
            <p:ph type="ftr" sz="quarter" idx="11"/>
          </p:nvPr>
        </p:nvSpPr>
        <p:spPr/>
        <p:txBody>
          <a:bodyPr/>
          <a:lstStyle/>
          <a:p>
            <a:endParaRPr lang="en-US">
              <a:solidFill>
                <a:srgbClr val="FFFFFF"/>
              </a:solidFill>
            </a:endParaRPr>
          </a:p>
        </p:txBody>
      </p:sp>
      <p:sp>
        <p:nvSpPr>
          <p:cNvPr id="5" name="Slide Number Placeholder 4"/>
          <p:cNvSpPr>
            <a:spLocks noGrp="1"/>
          </p:cNvSpPr>
          <p:nvPr>
            <p:ph type="sldNum" sz="quarter" idx="12"/>
          </p:nvPr>
        </p:nvSpPr>
        <p:spPr/>
        <p:txBody>
          <a:bodyPr/>
          <a:lstStyle/>
          <a:p>
            <a:fld id="{28844951-7827-47D4-8276-7DDE1FA7D85A}" type="slidenum">
              <a:rPr lang="en-US" smtClean="0"/>
              <a:pPr/>
              <a:t>‹#›</a:t>
            </a:fld>
            <a:endParaRPr lang="en-US"/>
          </a:p>
        </p:txBody>
      </p:sp>
    </p:spTree>
    <p:extLst>
      <p:ext uri="{BB962C8B-B14F-4D97-AF65-F5344CB8AC3E}">
        <p14:creationId xmlns:p14="http://schemas.microsoft.com/office/powerpoint/2010/main" val="21182773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70F276-1833-4A75-9C1D-A56E2295A68D}" type="datetimeFigureOut">
              <a:rPr lang="en-US" smtClean="0"/>
              <a:t>10/17/2024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7084288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70F276-1833-4A75-9C1D-A56E2295A68D}" type="datetimeFigureOut">
              <a:rPr lang="en-US" smtClean="0"/>
              <a:t>10/17/2024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1366078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70F276-1833-4A75-9C1D-A56E2295A68D}" type="datetimeFigureOut">
              <a:rPr lang="en-US" smtClean="0"/>
              <a:t>10/17/2024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3015975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en-US"/>
              <a:t>Click to edit Master title style</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70F276-1833-4A75-9C1D-A56E2295A68D}" type="datetimeFigureOut">
              <a:rPr lang="en-US" smtClean="0"/>
              <a:t>10/17/2024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540963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A70F276-1833-4A75-9C1D-A56E2295A68D}" type="datetimeFigureOut">
              <a:rPr lang="en-US" smtClean="0"/>
              <a:t>10/17/2024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4061976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913795" y="2912232"/>
            <a:ext cx="5107208"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912232"/>
            <a:ext cx="5095357" cy="28789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A70F276-1833-4A75-9C1D-A56E2295A68D}" type="datetimeFigureOut">
              <a:rPr lang="en-US" smtClean="0"/>
              <a:t>10/17/2024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1706393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A70F276-1833-4A75-9C1D-A56E2295A68D}" type="datetimeFigureOut">
              <a:rPr lang="en-US" smtClean="0"/>
              <a:t>10/17/2024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32620916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70F276-1833-4A75-9C1D-A56E2295A68D}" type="datetimeFigureOut">
              <a:rPr lang="en-US" smtClean="0"/>
              <a:t>10/17/2024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41626111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en-US"/>
              <a:t>Click to edit Master title style</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t>10/17/2024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252686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AA70F276-1833-4A75-9C1D-A56E2295A68D}" type="datetimeFigureOut">
              <a:rPr lang="en-US" smtClean="0"/>
              <a:t>10/17/2024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8844951-7827-47D4-8276-7DDE1FA7D85A}" type="slidenum">
              <a:rPr lang="en-US" smtClean="0"/>
              <a:t>‹#›</a:t>
            </a:fld>
            <a:endParaRPr lang="en-US"/>
          </a:p>
        </p:txBody>
      </p:sp>
    </p:spTree>
    <p:extLst>
      <p:ext uri="{BB962C8B-B14F-4D97-AF65-F5344CB8AC3E}">
        <p14:creationId xmlns:p14="http://schemas.microsoft.com/office/powerpoint/2010/main" val="42284378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AA70F276-1833-4A75-9C1D-A56E2295A68D}" type="datetimeFigureOut">
              <a:rPr lang="en-US" smtClean="0"/>
              <a:pPr/>
              <a:t>10/17/2024</a:t>
            </a:fld>
            <a:endParaRPr lang="en-US" dirty="0"/>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solidFill>
                <a:srgbClr val="FFFFFF"/>
              </a:solidFill>
            </a:endParaRPr>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28844951-7827-47D4-8276-7DDE1FA7D85A}" type="slidenum">
              <a:rPr lang="en-US" smtClean="0"/>
              <a:pPr/>
              <a:t>‹#›</a:t>
            </a:fld>
            <a:endParaRPr lang="en-US"/>
          </a:p>
        </p:txBody>
      </p:sp>
    </p:spTree>
    <p:extLst>
      <p:ext uri="{BB962C8B-B14F-4D97-AF65-F5344CB8AC3E}">
        <p14:creationId xmlns:p14="http://schemas.microsoft.com/office/powerpoint/2010/main" val="3445923414"/>
      </p:ext>
    </p:extLst>
  </p:cSld>
  <p:clrMap bg1="dk1" tx1="lt1" bg2="dk2" tx2="lt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5" r:id="rId16"/>
    <p:sldLayoutId id="2147483716" r:id="rId17"/>
  </p:sldLayoutIdLst>
  <p:txStyles>
    <p:titleStyle>
      <a:lvl1pPr algn="ctr" defTabSz="914400" rtl="0"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8.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5" name="Picture 24" descr="Low Angle View Of Clouds In Sky">
            <a:extLst>
              <a:ext uri="{FF2B5EF4-FFF2-40B4-BE49-F238E27FC236}">
                <a16:creationId xmlns:a16="http://schemas.microsoft.com/office/drawing/2014/main" id="{31D83610-7AC3-3606-F274-6653DDBCFF16}"/>
              </a:ext>
            </a:extLst>
          </p:cNvPr>
          <p:cNvPicPr>
            <a:picLocks noChangeAspect="1"/>
          </p:cNvPicPr>
          <p:nvPr/>
        </p:nvPicPr>
        <p:blipFill>
          <a:blip r:embed="rId2">
            <a:alphaModFix amt="20000"/>
          </a:blip>
          <a:srcRect t="5704" r="-1" b="10004"/>
          <a:stretch/>
        </p:blipFill>
        <p:spPr>
          <a:xfrm>
            <a:off x="3048" y="10"/>
            <a:ext cx="12188952" cy="6857990"/>
          </a:xfrm>
          <a:prstGeom prst="rect">
            <a:avLst/>
          </a:prstGeom>
        </p:spPr>
      </p:pic>
      <p:sp>
        <p:nvSpPr>
          <p:cNvPr id="2" name="Title 1">
            <a:extLst>
              <a:ext uri="{FF2B5EF4-FFF2-40B4-BE49-F238E27FC236}">
                <a16:creationId xmlns:a16="http://schemas.microsoft.com/office/drawing/2014/main" id="{611E9978-3C8C-EBE4-810D-10B62F30BAC6}"/>
              </a:ext>
            </a:extLst>
          </p:cNvPr>
          <p:cNvSpPr>
            <a:spLocks noGrp="1"/>
          </p:cNvSpPr>
          <p:nvPr>
            <p:ph type="ctrTitle"/>
          </p:nvPr>
        </p:nvSpPr>
        <p:spPr>
          <a:xfrm>
            <a:off x="958645" y="1122363"/>
            <a:ext cx="10220632" cy="879475"/>
          </a:xfrm>
        </p:spPr>
        <p:txBody>
          <a:bodyPr>
            <a:normAutofit/>
          </a:bodyPr>
          <a:lstStyle/>
          <a:p>
            <a:r>
              <a:rPr lang="en-US" sz="3600" dirty="0">
                <a:solidFill>
                  <a:schemeClr val="tx1">
                    <a:lumMod val="75000"/>
                  </a:schemeClr>
                </a:solidFill>
              </a:rPr>
              <a:t>BAHRAIN REFORMED BAPTIST CHURCH</a:t>
            </a:r>
          </a:p>
        </p:txBody>
      </p:sp>
      <p:sp>
        <p:nvSpPr>
          <p:cNvPr id="3" name="Subtitle 2">
            <a:extLst>
              <a:ext uri="{FF2B5EF4-FFF2-40B4-BE49-F238E27FC236}">
                <a16:creationId xmlns:a16="http://schemas.microsoft.com/office/drawing/2014/main" id="{82676B2D-A2CB-93BD-3E04-CC474FD1C789}"/>
              </a:ext>
            </a:extLst>
          </p:cNvPr>
          <p:cNvSpPr>
            <a:spLocks noGrp="1"/>
          </p:cNvSpPr>
          <p:nvPr>
            <p:ph type="subTitle" idx="1"/>
          </p:nvPr>
        </p:nvSpPr>
        <p:spPr>
          <a:xfrm>
            <a:off x="1524000" y="2698955"/>
            <a:ext cx="9144000" cy="2558845"/>
          </a:xfrm>
        </p:spPr>
        <p:txBody>
          <a:bodyPr>
            <a:normAutofit/>
          </a:bodyPr>
          <a:lstStyle/>
          <a:p>
            <a:pPr marL="0" marR="0" algn="ctr">
              <a:lnSpc>
                <a:spcPct val="107000"/>
              </a:lnSpc>
              <a:spcBef>
                <a:spcPts val="0"/>
              </a:spcBef>
              <a:spcAft>
                <a:spcPts val="0"/>
              </a:spcAft>
            </a:pPr>
            <a:r>
              <a:rPr lang="en-US" sz="6000" b="1" i="1" kern="0" dirty="0">
                <a:solidFill>
                  <a:srgbClr val="FFFF00"/>
                </a:solidFill>
                <a:effectLst/>
                <a:latin typeface="Vivaldi" panose="03020602050506090804" pitchFamily="66" charset="0"/>
                <a:ea typeface="Calibri" panose="020F0502020204030204" pitchFamily="34" charset="0"/>
                <a:cs typeface="Dreaming Outloud Script Pro" panose="020F0502020204030204" pitchFamily="66" charset="0"/>
              </a:rPr>
              <a:t>The History and Theology of the Reformed Doctrine of Grace </a:t>
            </a:r>
            <a:endParaRPr lang="en-US" sz="6000" dirty="0">
              <a:solidFill>
                <a:srgbClr val="FFFF00"/>
              </a:solidFill>
              <a:latin typeface="Vivaldi" panose="03020602050506090804" pitchFamily="66" charset="0"/>
              <a:cs typeface="Dreaming Outloud Script Pro" panose="020F0502020204030204" pitchFamily="66" charset="0"/>
            </a:endParaRPr>
          </a:p>
        </p:txBody>
      </p:sp>
    </p:spTree>
    <p:extLst>
      <p:ext uri="{BB962C8B-B14F-4D97-AF65-F5344CB8AC3E}">
        <p14:creationId xmlns:p14="http://schemas.microsoft.com/office/powerpoint/2010/main" val="16750519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7DFB60-DFFC-ACC5-F1E2-938AF1E5C2BB}"/>
              </a:ext>
            </a:extLst>
          </p:cNvPr>
          <p:cNvSpPr txBox="1"/>
          <p:nvPr/>
        </p:nvSpPr>
        <p:spPr>
          <a:xfrm>
            <a:off x="3436750" y="210541"/>
            <a:ext cx="5257799" cy="1015663"/>
          </a:xfrm>
          <a:prstGeom prst="rect">
            <a:avLst/>
          </a:prstGeom>
          <a:noFill/>
        </p:spPr>
        <p:txBody>
          <a:bodyPr wrap="square">
            <a:spAutoFit/>
          </a:bodyPr>
          <a:lstStyle/>
          <a:p>
            <a:r>
              <a:rPr lang="en-US" sz="3600" b="0" i="0" dirty="0">
                <a:solidFill>
                  <a:srgbClr val="FFFF00"/>
                </a:solidFill>
                <a:effectLst/>
                <a:latin typeface="Times New Roman" panose="02020603050405020304" pitchFamily="18" charset="0"/>
                <a:cs typeface="Times New Roman" panose="02020603050405020304" pitchFamily="18" charset="0"/>
              </a:rPr>
              <a:t>Synod of Dort (Netherland)</a:t>
            </a:r>
          </a:p>
          <a:p>
            <a:pPr algn="ctr"/>
            <a:r>
              <a:rPr lang="en-US" sz="2400" b="0" i="0" dirty="0">
                <a:solidFill>
                  <a:srgbClr val="FFFF00"/>
                </a:solidFill>
                <a:effectLst/>
                <a:latin typeface="Times New Roman" panose="02020603050405020304" pitchFamily="18" charset="0"/>
                <a:cs typeface="Times New Roman" panose="02020603050405020304" pitchFamily="18" charset="0"/>
              </a:rPr>
              <a:t>1618–1619</a:t>
            </a:r>
            <a:endParaRPr lang="en-US" sz="2400" dirty="0">
              <a:solidFill>
                <a:srgbClr val="FFFF00"/>
              </a:solidFill>
              <a:latin typeface="Times New Roman" panose="02020603050405020304" pitchFamily="18" charset="0"/>
              <a:cs typeface="Times New Roman" panose="02020603050405020304" pitchFamily="18" charset="0"/>
            </a:endParaRPr>
          </a:p>
        </p:txBody>
      </p:sp>
      <p:pic>
        <p:nvPicPr>
          <p:cNvPr id="5" name="Picture 4" descr="A group of people in a courtroom&#10;&#10;Description automatically generated">
            <a:extLst>
              <a:ext uri="{FF2B5EF4-FFF2-40B4-BE49-F238E27FC236}">
                <a16:creationId xmlns:a16="http://schemas.microsoft.com/office/drawing/2014/main" id="{46D4AEE0-01BB-3252-2D6A-57D3969865D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485" y="1363850"/>
            <a:ext cx="11902698" cy="5283609"/>
          </a:xfrm>
          <a:prstGeom prst="rect">
            <a:avLst/>
          </a:prstGeom>
        </p:spPr>
      </p:pic>
    </p:spTree>
    <p:extLst>
      <p:ext uri="{BB962C8B-B14F-4D97-AF65-F5344CB8AC3E}">
        <p14:creationId xmlns:p14="http://schemas.microsoft.com/office/powerpoint/2010/main" val="15292740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6B505FC-A542-6AD8-1CF7-D54837333457}"/>
              </a:ext>
            </a:extLst>
          </p:cNvPr>
          <p:cNvSpPr txBox="1"/>
          <p:nvPr/>
        </p:nvSpPr>
        <p:spPr>
          <a:xfrm>
            <a:off x="650929" y="617906"/>
            <a:ext cx="10926305" cy="4612288"/>
          </a:xfrm>
          <a:prstGeom prst="rect">
            <a:avLst/>
          </a:prstGeom>
          <a:noFill/>
        </p:spPr>
        <p:txBody>
          <a:bodyPr wrap="square">
            <a:spAutoFit/>
          </a:bodyPr>
          <a:lstStyle/>
          <a:p>
            <a:pPr marL="0" marR="0" indent="228600" algn="ctr">
              <a:lnSpc>
                <a:spcPct val="107000"/>
              </a:lnSpc>
              <a:spcBef>
                <a:spcPts val="0"/>
              </a:spcBef>
              <a:spcAft>
                <a:spcPts val="0"/>
              </a:spcAft>
            </a:pPr>
            <a:r>
              <a:rPr lang="en-US" sz="4000" kern="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Synod of Dort’s Five Points of Calvinism</a:t>
            </a:r>
            <a:endParaRPr lang="en-US" sz="4000" kern="100" dirty="0">
              <a:solidFill>
                <a:srgbClr val="FFFF00"/>
              </a:solidFill>
              <a:effectLst/>
              <a:latin typeface="Aptos" panose="020B0004020202020204" pitchFamily="34" charset="0"/>
              <a:ea typeface="Aptos" panose="020B0004020202020204" pitchFamily="34" charset="0"/>
              <a:cs typeface="Times New Roman" panose="02020603050405020304" pitchFamily="18" charset="0"/>
            </a:endParaRPr>
          </a:p>
          <a:p>
            <a:pPr marL="0" marR="0" indent="228600">
              <a:lnSpc>
                <a:spcPct val="107000"/>
              </a:lnSpc>
              <a:spcBef>
                <a:spcPts val="0"/>
              </a:spcBef>
              <a:spcAft>
                <a:spcPts val="0"/>
              </a:spcAft>
            </a:pPr>
            <a:endParaRPr lang="en-US" sz="2800" b="1" kern="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228600">
              <a:lnSpc>
                <a:spcPct val="107000"/>
              </a:lnSpc>
              <a:spcBef>
                <a:spcPts val="0"/>
              </a:spcBef>
              <a:spcAft>
                <a:spcPts val="0"/>
              </a:spcAft>
            </a:pPr>
            <a:endParaRPr lang="en-US" sz="2800" b="1" kern="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indent="228600">
              <a:lnSpc>
                <a:spcPct val="107000"/>
              </a:lnSpc>
              <a:spcBef>
                <a:spcPts val="0"/>
              </a:spcBef>
              <a:spcAft>
                <a:spcPts val="0"/>
              </a:spcAft>
            </a:pPr>
            <a:r>
              <a:rPr lang="en-US" sz="3600" b="1"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3600" b="1" kern="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T</a:t>
            </a:r>
            <a:r>
              <a:rPr lang="en-US" sz="3600" kern="0" dirty="0">
                <a:effectLst/>
                <a:latin typeface="Times New Roman" panose="02020603050405020304" pitchFamily="18" charset="0"/>
                <a:ea typeface="Calibri" panose="020F0502020204030204" pitchFamily="34" charset="0"/>
                <a:cs typeface="Times New Roman" panose="02020603050405020304" pitchFamily="18" charset="0"/>
              </a:rPr>
              <a:t>otal Depravity</a:t>
            </a:r>
            <a:endParaRPr lang="en-US" sz="36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indent="228600">
              <a:lnSpc>
                <a:spcPct val="107000"/>
              </a:lnSpc>
              <a:spcBef>
                <a:spcPts val="0"/>
              </a:spcBef>
              <a:spcAft>
                <a:spcPts val="0"/>
              </a:spcAft>
            </a:pPr>
            <a:r>
              <a:rPr lang="en-US" sz="3600" b="1"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3600" b="1" kern="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U</a:t>
            </a:r>
            <a:r>
              <a:rPr lang="en-US" sz="3600" kern="0" dirty="0">
                <a:effectLst/>
                <a:latin typeface="Times New Roman" panose="02020603050405020304" pitchFamily="18" charset="0"/>
                <a:ea typeface="Calibri" panose="020F0502020204030204" pitchFamily="34" charset="0"/>
                <a:cs typeface="Times New Roman" panose="02020603050405020304" pitchFamily="18" charset="0"/>
              </a:rPr>
              <a:t>nconditional Election </a:t>
            </a:r>
          </a:p>
          <a:p>
            <a:pPr marL="0" marR="0" indent="228600">
              <a:lnSpc>
                <a:spcPct val="107000"/>
              </a:lnSpc>
              <a:spcBef>
                <a:spcPts val="0"/>
              </a:spcBef>
              <a:spcAft>
                <a:spcPts val="0"/>
              </a:spcAft>
            </a:pPr>
            <a:r>
              <a:rPr lang="en-US" sz="3600" b="1"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3600" b="1" kern="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L</a:t>
            </a:r>
            <a:r>
              <a:rPr lang="en-US" sz="3600" kern="0" dirty="0">
                <a:effectLst/>
                <a:latin typeface="Times New Roman" panose="02020603050405020304" pitchFamily="18" charset="0"/>
                <a:ea typeface="Calibri" panose="020F0502020204030204" pitchFamily="34" charset="0"/>
                <a:cs typeface="Times New Roman" panose="02020603050405020304" pitchFamily="18" charset="0"/>
              </a:rPr>
              <a:t>imited (Particular) Atonement </a:t>
            </a:r>
          </a:p>
          <a:p>
            <a:pPr marL="0" marR="0" indent="228600">
              <a:lnSpc>
                <a:spcPct val="107000"/>
              </a:lnSpc>
              <a:spcBef>
                <a:spcPts val="0"/>
              </a:spcBef>
              <a:spcAft>
                <a:spcPts val="0"/>
              </a:spcAft>
            </a:pPr>
            <a:r>
              <a:rPr lang="en-US" sz="3600" b="1"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3600" b="1" kern="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I</a:t>
            </a:r>
            <a:r>
              <a:rPr lang="en-US" sz="3600" kern="0" dirty="0">
                <a:effectLst/>
                <a:latin typeface="Times New Roman" panose="02020603050405020304" pitchFamily="18" charset="0"/>
                <a:ea typeface="Calibri" panose="020F0502020204030204" pitchFamily="34" charset="0"/>
                <a:cs typeface="Times New Roman" panose="02020603050405020304" pitchFamily="18" charset="0"/>
              </a:rPr>
              <a:t>rresistible Grace </a:t>
            </a:r>
          </a:p>
          <a:p>
            <a:pPr marL="0" marR="0" indent="228600">
              <a:lnSpc>
                <a:spcPct val="107000"/>
              </a:lnSpc>
              <a:spcBef>
                <a:spcPts val="0"/>
              </a:spcBef>
              <a:spcAft>
                <a:spcPts val="0"/>
              </a:spcAft>
            </a:pPr>
            <a:r>
              <a:rPr lang="en-US" sz="3600" b="1" kern="0" dirty="0">
                <a:effectLst/>
                <a:latin typeface="Times New Roman" panose="02020603050405020304" pitchFamily="18" charset="0"/>
                <a:ea typeface="Calibri" panose="020F0502020204030204" pitchFamily="34" charset="0"/>
                <a:cs typeface="Times New Roman" panose="02020603050405020304" pitchFamily="18" charset="0"/>
              </a:rPr>
              <a:t>                 </a:t>
            </a:r>
            <a:r>
              <a:rPr lang="en-US" sz="3600" b="1" kern="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P</a:t>
            </a:r>
            <a:r>
              <a:rPr lang="en-US" sz="3600" kern="0" dirty="0">
                <a:effectLst/>
                <a:latin typeface="Times New Roman" panose="02020603050405020304" pitchFamily="18" charset="0"/>
                <a:ea typeface="Calibri" panose="020F0502020204030204" pitchFamily="34" charset="0"/>
                <a:cs typeface="Times New Roman" panose="02020603050405020304" pitchFamily="18" charset="0"/>
              </a:rPr>
              <a:t>erseverance of the Saints</a:t>
            </a:r>
            <a:endParaRPr lang="en-US" sz="3600" kern="100" dirty="0">
              <a:effectLst/>
              <a:latin typeface="Aptos" panose="020B0004020202020204" pitchFamily="34"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9510279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A20A72D-C8E8-45E8-B312-FAE774C02362}"/>
            </a:ext>
          </a:extLst>
        </p:cNvPr>
        <p:cNvGrpSpPr/>
        <p:nvPr/>
      </p:nvGrpSpPr>
      <p:grpSpPr>
        <a:xfrm>
          <a:off x="0" y="0"/>
          <a:ext cx="0" cy="0"/>
          <a:chOff x="0" y="0"/>
          <a:chExt cx="0" cy="0"/>
        </a:xfrm>
      </p:grpSpPr>
      <p:pic>
        <p:nvPicPr>
          <p:cNvPr id="25" name="Picture 24" descr="Low Angle View Of Clouds In Sky">
            <a:extLst>
              <a:ext uri="{FF2B5EF4-FFF2-40B4-BE49-F238E27FC236}">
                <a16:creationId xmlns:a16="http://schemas.microsoft.com/office/drawing/2014/main" id="{8BC675BC-E71C-A299-B16E-B13F097F47AA}"/>
              </a:ext>
            </a:extLst>
          </p:cNvPr>
          <p:cNvPicPr>
            <a:picLocks noChangeAspect="1"/>
          </p:cNvPicPr>
          <p:nvPr/>
        </p:nvPicPr>
        <p:blipFill>
          <a:blip r:embed="rId2">
            <a:alphaModFix amt="20000"/>
          </a:blip>
          <a:srcRect t="5704" r="-1" b="10004"/>
          <a:stretch/>
        </p:blipFill>
        <p:spPr>
          <a:xfrm>
            <a:off x="3048" y="10"/>
            <a:ext cx="12188952" cy="6857990"/>
          </a:xfrm>
          <a:prstGeom prst="rect">
            <a:avLst/>
          </a:prstGeom>
        </p:spPr>
      </p:pic>
      <p:sp>
        <p:nvSpPr>
          <p:cNvPr id="2" name="Title 1">
            <a:extLst>
              <a:ext uri="{FF2B5EF4-FFF2-40B4-BE49-F238E27FC236}">
                <a16:creationId xmlns:a16="http://schemas.microsoft.com/office/drawing/2014/main" id="{3BE0A397-5E91-3C82-E8CF-8C7C6CEADA70}"/>
              </a:ext>
            </a:extLst>
          </p:cNvPr>
          <p:cNvSpPr>
            <a:spLocks noGrp="1"/>
          </p:cNvSpPr>
          <p:nvPr>
            <p:ph type="ctrTitle"/>
          </p:nvPr>
        </p:nvSpPr>
        <p:spPr>
          <a:xfrm>
            <a:off x="958645" y="1122363"/>
            <a:ext cx="10220632" cy="879475"/>
          </a:xfrm>
        </p:spPr>
        <p:txBody>
          <a:bodyPr>
            <a:normAutofit/>
          </a:bodyPr>
          <a:lstStyle/>
          <a:p>
            <a:r>
              <a:rPr lang="en-US" sz="3600" dirty="0">
                <a:solidFill>
                  <a:schemeClr val="bg2">
                    <a:lumMod val="40000"/>
                    <a:lumOff val="60000"/>
                  </a:schemeClr>
                </a:solidFill>
              </a:rPr>
              <a:t>BAHRAIN REFORMED BAPTIST CHURCH</a:t>
            </a:r>
          </a:p>
        </p:txBody>
      </p:sp>
      <p:sp>
        <p:nvSpPr>
          <p:cNvPr id="3" name="Subtitle 2">
            <a:extLst>
              <a:ext uri="{FF2B5EF4-FFF2-40B4-BE49-F238E27FC236}">
                <a16:creationId xmlns:a16="http://schemas.microsoft.com/office/drawing/2014/main" id="{18B903A0-5AF3-60F3-78C8-89C7E2CBD90F}"/>
              </a:ext>
            </a:extLst>
          </p:cNvPr>
          <p:cNvSpPr>
            <a:spLocks noGrp="1"/>
          </p:cNvSpPr>
          <p:nvPr>
            <p:ph type="subTitle" idx="1"/>
          </p:nvPr>
        </p:nvSpPr>
        <p:spPr>
          <a:xfrm>
            <a:off x="1524000" y="2698955"/>
            <a:ext cx="9144000" cy="2558845"/>
          </a:xfrm>
        </p:spPr>
        <p:txBody>
          <a:bodyPr>
            <a:normAutofit/>
          </a:bodyPr>
          <a:lstStyle/>
          <a:p>
            <a:pPr marL="0" marR="0" algn="ctr">
              <a:lnSpc>
                <a:spcPct val="107000"/>
              </a:lnSpc>
              <a:spcBef>
                <a:spcPts val="0"/>
              </a:spcBef>
              <a:spcAft>
                <a:spcPts val="0"/>
              </a:spcAft>
            </a:pPr>
            <a:r>
              <a:rPr lang="en-US" sz="6000" b="1" i="1" kern="0" dirty="0">
                <a:solidFill>
                  <a:srgbClr val="FFFF00"/>
                </a:solidFill>
                <a:effectLst/>
                <a:latin typeface="Vivaldi" panose="03020602050506090804" pitchFamily="66" charset="0"/>
                <a:ea typeface="Calibri" panose="020F0502020204030204" pitchFamily="34" charset="0"/>
                <a:cs typeface="Dreaming Outloud Script Pro" panose="020F0502020204030204" pitchFamily="66" charset="0"/>
              </a:rPr>
              <a:t>The History and Theology of the Reformed Doctrine of Grace </a:t>
            </a:r>
            <a:endParaRPr lang="en-US" sz="6000" dirty="0">
              <a:solidFill>
                <a:srgbClr val="FFFF00"/>
              </a:solidFill>
              <a:latin typeface="Vivaldi" panose="03020602050506090804" pitchFamily="66" charset="0"/>
              <a:cs typeface="Dreaming Outloud Script Pro" panose="020F0502020204030204" pitchFamily="66" charset="0"/>
            </a:endParaRPr>
          </a:p>
        </p:txBody>
      </p:sp>
    </p:spTree>
    <p:extLst>
      <p:ext uri="{BB962C8B-B14F-4D97-AF65-F5344CB8AC3E}">
        <p14:creationId xmlns:p14="http://schemas.microsoft.com/office/powerpoint/2010/main" val="30662857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EFE3F-7DD0-A582-379E-75BAF1B0E53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8A9DDF30-6E6E-6052-6B64-96F7179488C9}"/>
              </a:ext>
            </a:extLst>
          </p:cNvPr>
          <p:cNvSpPr>
            <a:spLocks noGrp="1"/>
          </p:cNvSpPr>
          <p:nvPr>
            <p:ph idx="1"/>
          </p:nvPr>
        </p:nvSpPr>
        <p:spPr>
          <a:xfrm>
            <a:off x="838200" y="1740310"/>
            <a:ext cx="10515600" cy="4436653"/>
          </a:xfrm>
        </p:spPr>
        <p:txBody>
          <a:bodyPr/>
          <a:lstStyle/>
          <a:p>
            <a:pPr marL="0" indent="0" algn="ctr">
              <a:buNone/>
            </a:pPr>
            <a:r>
              <a:rPr lang="en-US" sz="4000" kern="0" dirty="0">
                <a:solidFill>
                  <a:srgbClr val="FFFF00"/>
                </a:solidFill>
                <a:effectLst/>
                <a:latin typeface="Times New Roman" panose="02020603050405020304" pitchFamily="18" charset="0"/>
                <a:ea typeface="Calibri" panose="020F0502020204030204" pitchFamily="34" charset="0"/>
              </a:rPr>
              <a:t>“</a:t>
            </a:r>
            <a:r>
              <a:rPr lang="en-US" sz="4000" i="1" kern="0" dirty="0">
                <a:solidFill>
                  <a:srgbClr val="FFFF00"/>
                </a:solidFill>
                <a:effectLst/>
                <a:latin typeface="Times New Roman" panose="02020603050405020304" pitchFamily="18" charset="0"/>
                <a:ea typeface="Calibri" panose="020F0502020204030204" pitchFamily="34" charset="0"/>
              </a:rPr>
              <a:t>Those who cannot remember the past are condemned to repeat it</a:t>
            </a:r>
            <a:r>
              <a:rPr lang="en-US" sz="4000" kern="0" dirty="0">
                <a:solidFill>
                  <a:srgbClr val="FFFF00"/>
                </a:solidFill>
                <a:effectLst/>
                <a:latin typeface="Times New Roman" panose="02020603050405020304" pitchFamily="18" charset="0"/>
                <a:ea typeface="Calibri" panose="020F0502020204030204" pitchFamily="34" charset="0"/>
              </a:rPr>
              <a:t>.”</a:t>
            </a:r>
          </a:p>
          <a:p>
            <a:endParaRPr lang="en-US" kern="0" dirty="0">
              <a:solidFill>
                <a:schemeClr val="tx1"/>
              </a:solidFill>
              <a:latin typeface="Times New Roman" panose="02020603050405020304" pitchFamily="18" charset="0"/>
            </a:endParaRPr>
          </a:p>
          <a:p>
            <a:pPr marL="0" indent="0" algn="ctr">
              <a:buNone/>
            </a:pPr>
            <a:r>
              <a:rPr lang="en-US" sz="2400" kern="0" dirty="0">
                <a:solidFill>
                  <a:schemeClr val="tx1"/>
                </a:solidFill>
                <a:effectLst/>
                <a:latin typeface="Times New Roman" panose="02020603050405020304" pitchFamily="18" charset="0"/>
                <a:ea typeface="Calibri" panose="020F0502020204030204" pitchFamily="34" charset="0"/>
              </a:rPr>
              <a:t>George </a:t>
            </a:r>
            <a:r>
              <a:rPr lang="en-US" sz="2400" kern="0" dirty="0" err="1">
                <a:solidFill>
                  <a:schemeClr val="tx1"/>
                </a:solidFill>
                <a:effectLst/>
                <a:latin typeface="Times New Roman" panose="02020603050405020304" pitchFamily="18" charset="0"/>
                <a:ea typeface="Calibri" panose="020F0502020204030204" pitchFamily="34" charset="0"/>
              </a:rPr>
              <a:t>Santanaya</a:t>
            </a:r>
            <a:r>
              <a:rPr lang="en-US" sz="2400" kern="0" dirty="0">
                <a:solidFill>
                  <a:schemeClr val="tx1"/>
                </a:solidFill>
                <a:effectLst/>
                <a:latin typeface="Times New Roman" panose="02020603050405020304" pitchFamily="18" charset="0"/>
                <a:ea typeface="Calibri" panose="020F0502020204030204" pitchFamily="34" charset="0"/>
              </a:rPr>
              <a:t>,</a:t>
            </a:r>
            <a:r>
              <a:rPr lang="en-US" sz="2400" dirty="0">
                <a:solidFill>
                  <a:schemeClr val="tx1"/>
                </a:solidFill>
                <a:effectLst/>
                <a:latin typeface="Arial" panose="020B0604020202020204" pitchFamily="34" charset="0"/>
                <a:ea typeface="Aptos" panose="020B0004020202020204" pitchFamily="34" charset="0"/>
              </a:rPr>
              <a:t> </a:t>
            </a:r>
            <a:r>
              <a:rPr lang="en-US" sz="2400" i="1" kern="0" dirty="0">
                <a:solidFill>
                  <a:schemeClr val="tx1"/>
                </a:solidFill>
                <a:effectLst/>
                <a:latin typeface="Times New Roman" panose="02020603050405020304" pitchFamily="18" charset="0"/>
                <a:ea typeface="Calibri" panose="020F0502020204030204" pitchFamily="34" charset="0"/>
              </a:rPr>
              <a:t>The Life of Reason</a:t>
            </a:r>
            <a:r>
              <a:rPr lang="en-US" sz="2400" kern="0" dirty="0">
                <a:solidFill>
                  <a:schemeClr val="tx1"/>
                </a:solidFill>
                <a:effectLst/>
                <a:latin typeface="Times New Roman" panose="02020603050405020304" pitchFamily="18" charset="0"/>
                <a:ea typeface="Calibri" panose="020F0502020204030204" pitchFamily="34" charset="0"/>
              </a:rPr>
              <a:t>, 1905</a:t>
            </a:r>
            <a:endParaRPr lang="en-US" sz="2400" dirty="0">
              <a:solidFill>
                <a:schemeClr val="tx1"/>
              </a:solidFill>
            </a:endParaRPr>
          </a:p>
        </p:txBody>
      </p:sp>
    </p:spTree>
    <p:extLst>
      <p:ext uri="{BB962C8B-B14F-4D97-AF65-F5344CB8AC3E}">
        <p14:creationId xmlns:p14="http://schemas.microsoft.com/office/powerpoint/2010/main" val="4806437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1458D3-274D-85E0-5962-691030677628}"/>
              </a:ext>
            </a:extLst>
          </p:cNvPr>
          <p:cNvSpPr>
            <a:spLocks noGrp="1"/>
          </p:cNvSpPr>
          <p:nvPr>
            <p:ph type="title"/>
          </p:nvPr>
        </p:nvSpPr>
        <p:spPr>
          <a:xfrm>
            <a:off x="913795" y="324466"/>
            <a:ext cx="10353761" cy="884902"/>
          </a:xfrm>
        </p:spPr>
        <p:txBody>
          <a:bodyPr/>
          <a:lstStyle/>
          <a:p>
            <a:r>
              <a:rPr lang="en-US" sz="3600" kern="0" dirty="0">
                <a:solidFill>
                  <a:srgbClr val="FFFF00"/>
                </a:solidFill>
                <a:effectLst/>
                <a:latin typeface="Times New Roman" panose="02020603050405020304" pitchFamily="18" charset="0"/>
                <a:ea typeface="Calibri" panose="020F0502020204030204" pitchFamily="34" charset="0"/>
              </a:rPr>
              <a:t>Controversy Over Free-Will </a:t>
            </a:r>
            <a:endParaRPr lang="en-US" dirty="0">
              <a:solidFill>
                <a:srgbClr val="FFFF00"/>
              </a:solidFill>
            </a:endParaRPr>
          </a:p>
        </p:txBody>
      </p:sp>
      <p:pic>
        <p:nvPicPr>
          <p:cNvPr id="8" name="Content Placeholder 7" descr="A painting of a person reading a book&#10;&#10;Description automatically generated">
            <a:extLst>
              <a:ext uri="{FF2B5EF4-FFF2-40B4-BE49-F238E27FC236}">
                <a16:creationId xmlns:a16="http://schemas.microsoft.com/office/drawing/2014/main" id="{E786DECB-E778-2719-F68A-BB5270A4FFE4}"/>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1873046" y="1504335"/>
            <a:ext cx="3737594" cy="4540004"/>
          </a:xfrm>
        </p:spPr>
      </p:pic>
      <p:pic>
        <p:nvPicPr>
          <p:cNvPr id="10" name="Content Placeholder 9" descr="A close-up of a person&#10;&#10;Description automatically generated">
            <a:extLst>
              <a:ext uri="{FF2B5EF4-FFF2-40B4-BE49-F238E27FC236}">
                <a16:creationId xmlns:a16="http://schemas.microsoft.com/office/drawing/2014/main" id="{02A8B7C0-901E-B880-BA87-DF04D51E3BD9}"/>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881246" y="1504335"/>
            <a:ext cx="3737593" cy="4540004"/>
          </a:xfrm>
        </p:spPr>
      </p:pic>
      <p:sp>
        <p:nvSpPr>
          <p:cNvPr id="12" name="TextBox 11">
            <a:extLst>
              <a:ext uri="{FF2B5EF4-FFF2-40B4-BE49-F238E27FC236}">
                <a16:creationId xmlns:a16="http://schemas.microsoft.com/office/drawing/2014/main" id="{1D973869-415D-D1E6-5E52-02659A27AAB1}"/>
              </a:ext>
            </a:extLst>
          </p:cNvPr>
          <p:cNvSpPr txBox="1"/>
          <p:nvPr/>
        </p:nvSpPr>
        <p:spPr>
          <a:xfrm>
            <a:off x="2315497" y="6238568"/>
            <a:ext cx="3093411" cy="923330"/>
          </a:xfrm>
          <a:prstGeom prst="rect">
            <a:avLst/>
          </a:prstGeom>
          <a:noFill/>
        </p:spPr>
        <p:txBody>
          <a:bodyPr wrap="square" rtlCol="0">
            <a:spAutoFit/>
          </a:bodyPr>
          <a:lstStyle/>
          <a:p>
            <a:pPr algn="ctr"/>
            <a:r>
              <a:rPr lang="en-US" dirty="0"/>
              <a:t>Augustine of Hippo</a:t>
            </a:r>
          </a:p>
          <a:p>
            <a:pPr algn="ctr"/>
            <a:r>
              <a:rPr lang="en-US" sz="1800" kern="0" dirty="0">
                <a:effectLst/>
                <a:latin typeface="Times New Roman" panose="02020603050405020304" pitchFamily="18" charset="0"/>
                <a:ea typeface="Calibri" panose="020F0502020204030204" pitchFamily="34" charset="0"/>
              </a:rPr>
              <a:t>354 – 430 AD</a:t>
            </a:r>
          </a:p>
          <a:p>
            <a:pPr algn="ctr"/>
            <a:endParaRPr lang="en-US" dirty="0"/>
          </a:p>
        </p:txBody>
      </p:sp>
      <p:sp>
        <p:nvSpPr>
          <p:cNvPr id="13" name="TextBox 12">
            <a:extLst>
              <a:ext uri="{FF2B5EF4-FFF2-40B4-BE49-F238E27FC236}">
                <a16:creationId xmlns:a16="http://schemas.microsoft.com/office/drawing/2014/main" id="{8D63EF0B-F23F-AD1F-181A-72302F5FE87F}"/>
              </a:ext>
            </a:extLst>
          </p:cNvPr>
          <p:cNvSpPr txBox="1"/>
          <p:nvPr/>
        </p:nvSpPr>
        <p:spPr>
          <a:xfrm>
            <a:off x="7377193" y="6238568"/>
            <a:ext cx="2950075" cy="646331"/>
          </a:xfrm>
          <a:prstGeom prst="rect">
            <a:avLst/>
          </a:prstGeom>
          <a:noFill/>
        </p:spPr>
        <p:txBody>
          <a:bodyPr wrap="square" rtlCol="0">
            <a:spAutoFit/>
          </a:bodyPr>
          <a:lstStyle/>
          <a:p>
            <a:pPr algn="ctr"/>
            <a:r>
              <a:rPr lang="en-US" dirty="0"/>
              <a:t>Pelagius</a:t>
            </a:r>
          </a:p>
          <a:p>
            <a:pPr algn="ctr"/>
            <a:r>
              <a:rPr lang="en-US" sz="1800" kern="0" dirty="0">
                <a:effectLst/>
                <a:latin typeface="Times New Roman" panose="02020603050405020304" pitchFamily="18" charset="0"/>
                <a:ea typeface="Calibri" panose="020F0502020204030204" pitchFamily="34" charset="0"/>
              </a:rPr>
              <a:t>354 – 420? AD</a:t>
            </a:r>
            <a:endParaRPr lang="en-US" dirty="0"/>
          </a:p>
        </p:txBody>
      </p:sp>
    </p:spTree>
    <p:extLst>
      <p:ext uri="{BB962C8B-B14F-4D97-AF65-F5344CB8AC3E}">
        <p14:creationId xmlns:p14="http://schemas.microsoft.com/office/powerpoint/2010/main" val="652061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0144B13-85CE-EA0A-DD0F-635BFC83EF6D}"/>
              </a:ext>
            </a:extLst>
          </p:cNvPr>
          <p:cNvSpPr>
            <a:spLocks noGrp="1"/>
          </p:cNvSpPr>
          <p:nvPr>
            <p:ph type="title"/>
          </p:nvPr>
        </p:nvSpPr>
        <p:spPr>
          <a:xfrm>
            <a:off x="913795" y="418455"/>
            <a:ext cx="10353761" cy="991892"/>
          </a:xfrm>
        </p:spPr>
        <p:txBody>
          <a:bodyPr/>
          <a:lstStyle/>
          <a:p>
            <a:r>
              <a:rPr lang="en-US" sz="3600" kern="0" dirty="0">
                <a:solidFill>
                  <a:srgbClr val="FFFF00"/>
                </a:solidFill>
                <a:effectLst/>
                <a:latin typeface="Times New Roman" panose="02020603050405020304" pitchFamily="18" charset="0"/>
                <a:ea typeface="Calibri" panose="020F0502020204030204" pitchFamily="34" charset="0"/>
              </a:rPr>
              <a:t>Council of Ephesus (431 AD)</a:t>
            </a:r>
            <a:endParaRPr lang="en-US" dirty="0">
              <a:solidFill>
                <a:srgbClr val="FFFF00"/>
              </a:solidFill>
            </a:endParaRPr>
          </a:p>
        </p:txBody>
      </p:sp>
      <p:pic>
        <p:nvPicPr>
          <p:cNvPr id="7" name="Picture 6">
            <a:extLst>
              <a:ext uri="{FF2B5EF4-FFF2-40B4-BE49-F238E27FC236}">
                <a16:creationId xmlns:a16="http://schemas.microsoft.com/office/drawing/2014/main" id="{3A8290CC-9D0A-3E78-F9F1-E673405501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2373" y="1704815"/>
            <a:ext cx="9888658" cy="4468010"/>
          </a:xfrm>
          <a:prstGeom prst="rect">
            <a:avLst/>
          </a:prstGeom>
        </p:spPr>
      </p:pic>
    </p:spTree>
    <p:extLst>
      <p:ext uri="{BB962C8B-B14F-4D97-AF65-F5344CB8AC3E}">
        <p14:creationId xmlns:p14="http://schemas.microsoft.com/office/powerpoint/2010/main" val="1731455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56DCF01-F2BE-6A35-2F59-64F3DAF0CA2E}"/>
              </a:ext>
            </a:extLst>
          </p:cNvPr>
          <p:cNvSpPr>
            <a:spLocks noGrp="1"/>
          </p:cNvSpPr>
          <p:nvPr>
            <p:ph type="title"/>
          </p:nvPr>
        </p:nvSpPr>
        <p:spPr>
          <a:xfrm>
            <a:off x="913795" y="609600"/>
            <a:ext cx="10353762" cy="4086386"/>
          </a:xfrm>
        </p:spPr>
        <p:txBody>
          <a:bodyPr/>
          <a:lstStyle/>
          <a:p>
            <a:r>
              <a:rPr kumimoji="0" lang="en-US" sz="4000" b="0" i="1" u="none" strike="noStrike" kern="0" cap="none" spc="0" normalizeH="0" baseline="0" noProof="0" dirty="0">
                <a:ln>
                  <a:noFill/>
                </a:ln>
                <a:solidFill>
                  <a:srgbClr val="FFFF00"/>
                </a:solidFill>
                <a:effectLst/>
                <a:uLnTx/>
                <a:uFillTx/>
                <a:latin typeface="Times New Roman" panose="02020603050405020304" pitchFamily="18" charset="0"/>
                <a:ea typeface="Calibri" panose="020F0502020204030204" pitchFamily="34" charset="0"/>
                <a:cs typeface="Times New Roman" panose="02020603050405020304" pitchFamily="18" charset="0"/>
              </a:rPr>
              <a:t>“Lord, command whatever you will; and give us the grace to do what you command”</a:t>
            </a:r>
            <a:endParaRPr lang="en-US" dirty="0">
              <a:solidFill>
                <a:srgbClr val="FFFF00"/>
              </a:solidFill>
            </a:endParaRPr>
          </a:p>
        </p:txBody>
      </p:sp>
      <p:sp>
        <p:nvSpPr>
          <p:cNvPr id="4" name="Text Placeholder 3">
            <a:extLst>
              <a:ext uri="{FF2B5EF4-FFF2-40B4-BE49-F238E27FC236}">
                <a16:creationId xmlns:a16="http://schemas.microsoft.com/office/drawing/2014/main" id="{2891E953-F5D7-0E52-3610-CE38FE05AB8C}"/>
              </a:ext>
            </a:extLst>
          </p:cNvPr>
          <p:cNvSpPr>
            <a:spLocks noGrp="1"/>
          </p:cNvSpPr>
          <p:nvPr>
            <p:ph type="body" sz="half" idx="2"/>
          </p:nvPr>
        </p:nvSpPr>
        <p:spPr>
          <a:xfrm>
            <a:off x="913795" y="3208149"/>
            <a:ext cx="10353761" cy="2154265"/>
          </a:xfrm>
        </p:spPr>
        <p:txBody>
          <a:bodyPr/>
          <a:lstStyle/>
          <a:p>
            <a:r>
              <a:rPr kumimoji="0" lang="en-US" sz="1800" b="0" i="0" u="none" strike="noStrike" kern="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mj-cs"/>
              </a:rPr>
              <a:t>Augustine, </a:t>
            </a:r>
            <a:r>
              <a:rPr kumimoji="0" lang="en-US" sz="1800" b="0" i="1" u="none" strike="noStrike" kern="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mj-cs"/>
              </a:rPr>
              <a:t>The</a:t>
            </a:r>
            <a:r>
              <a:rPr kumimoji="0" lang="en-US" sz="1800" b="0" i="0" u="none" strike="noStrike" kern="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mj-cs"/>
              </a:rPr>
              <a:t> </a:t>
            </a:r>
            <a:r>
              <a:rPr kumimoji="0" lang="en-US" sz="1800" b="0" i="1" u="none" strike="noStrike" kern="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mj-cs"/>
              </a:rPr>
              <a:t>Confessions of</a:t>
            </a:r>
            <a:r>
              <a:rPr kumimoji="0" lang="en-US" sz="1800" b="0" i="0" u="none" strike="noStrike" kern="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mj-cs"/>
              </a:rPr>
              <a:t>: </a:t>
            </a:r>
            <a:r>
              <a:rPr kumimoji="0" lang="en-US" sz="1800" b="0" i="1" u="none" strike="noStrike" kern="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mj-cs"/>
              </a:rPr>
              <a:t>All Hope is in the Mercy of God, </a:t>
            </a:r>
            <a:r>
              <a:rPr kumimoji="0" lang="en-US" sz="1800" b="0" i="0" u="none" strike="noStrike" kern="0" cap="none" spc="0" normalizeH="0" baseline="0" noProof="0" dirty="0">
                <a:ln>
                  <a:noFill/>
                </a:ln>
                <a:solidFill>
                  <a:prstClr val="white"/>
                </a:solidFill>
                <a:effectLst/>
                <a:uLnTx/>
                <a:uFillTx/>
                <a:latin typeface="Times New Roman" panose="02020603050405020304" pitchFamily="18" charset="0"/>
                <a:ea typeface="Calibri" panose="020F0502020204030204" pitchFamily="34" charset="0"/>
                <a:cs typeface="+mj-cs"/>
              </a:rPr>
              <a:t>xxix, 40</a:t>
            </a:r>
            <a:endParaRPr lang="en-US" dirty="0"/>
          </a:p>
        </p:txBody>
      </p:sp>
    </p:spTree>
    <p:extLst>
      <p:ext uri="{BB962C8B-B14F-4D97-AF65-F5344CB8AC3E}">
        <p14:creationId xmlns:p14="http://schemas.microsoft.com/office/powerpoint/2010/main" val="30321853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13C87-8C96-27BE-AD14-104C10DFBC63}"/>
              </a:ext>
            </a:extLst>
          </p:cNvPr>
          <p:cNvSpPr>
            <a:spLocks noGrp="1"/>
          </p:cNvSpPr>
          <p:nvPr>
            <p:ph type="title"/>
          </p:nvPr>
        </p:nvSpPr>
        <p:spPr>
          <a:xfrm>
            <a:off x="913795" y="609600"/>
            <a:ext cx="10353761" cy="754251"/>
          </a:xfrm>
        </p:spPr>
        <p:txBody>
          <a:bodyPr>
            <a:normAutofit fontScale="90000"/>
          </a:bodyPr>
          <a:lstStyle/>
          <a:p>
            <a:pPr marL="342900" marR="0" lvl="0" indent="-342900">
              <a:lnSpc>
                <a:spcPct val="107000"/>
              </a:lnSpc>
              <a:spcBef>
                <a:spcPts val="0"/>
              </a:spcBef>
              <a:spcAft>
                <a:spcPts val="0"/>
              </a:spcAft>
            </a:pPr>
            <a:r>
              <a:rPr lang="en-US" sz="3600" kern="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The Reformation: </a:t>
            </a:r>
            <a:r>
              <a:rPr lang="en-US" sz="3600" i="1" kern="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Semi-Pelagianism</a:t>
            </a:r>
            <a:br>
              <a:rPr lang="en-US" sz="4400" kern="100" dirty="0">
                <a:effectLst/>
                <a:latin typeface="Aptos" panose="020B0004020202020204" pitchFamily="34" charset="0"/>
                <a:ea typeface="Aptos" panose="020B0004020202020204" pitchFamily="34" charset="0"/>
                <a:cs typeface="Times New Roman" panose="02020603050405020304" pitchFamily="18" charset="0"/>
              </a:rPr>
            </a:br>
            <a:endParaRPr lang="en-US" dirty="0"/>
          </a:p>
        </p:txBody>
      </p:sp>
      <p:pic>
        <p:nvPicPr>
          <p:cNvPr id="8" name="Content Placeholder 7" descr="A close-up of a person&#10;&#10;Description automatically generated">
            <a:extLst>
              <a:ext uri="{FF2B5EF4-FFF2-40B4-BE49-F238E27FC236}">
                <a16:creationId xmlns:a16="http://schemas.microsoft.com/office/drawing/2014/main" id="{B4628000-EBC6-B0D4-BB05-DC49D74A6B13}"/>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2362200" y="1363851"/>
            <a:ext cx="3657599" cy="3703637"/>
          </a:xfrm>
        </p:spPr>
      </p:pic>
      <p:pic>
        <p:nvPicPr>
          <p:cNvPr id="10" name="Content Placeholder 9" descr="A person in a black robe&#10;&#10;Description automatically generated">
            <a:extLst>
              <a:ext uri="{FF2B5EF4-FFF2-40B4-BE49-F238E27FC236}">
                <a16:creationId xmlns:a16="http://schemas.microsoft.com/office/drawing/2014/main" id="{37E5E4F4-C456-C358-5C3C-FCE1447E55F2}"/>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633276" y="1363851"/>
            <a:ext cx="3657599" cy="3703637"/>
          </a:xfrm>
        </p:spPr>
      </p:pic>
      <p:sp>
        <p:nvSpPr>
          <p:cNvPr id="13" name="TextBox 12">
            <a:extLst>
              <a:ext uri="{FF2B5EF4-FFF2-40B4-BE49-F238E27FC236}">
                <a16:creationId xmlns:a16="http://schemas.microsoft.com/office/drawing/2014/main" id="{5A3BBAF7-52D0-1E2C-0266-86B741F9E12A}"/>
              </a:ext>
            </a:extLst>
          </p:cNvPr>
          <p:cNvSpPr txBox="1"/>
          <p:nvPr/>
        </p:nvSpPr>
        <p:spPr>
          <a:xfrm>
            <a:off x="2557220" y="5067488"/>
            <a:ext cx="3462579" cy="646331"/>
          </a:xfrm>
          <a:prstGeom prst="rect">
            <a:avLst/>
          </a:prstGeom>
          <a:noFill/>
        </p:spPr>
        <p:txBody>
          <a:bodyPr wrap="square" rtlCol="0">
            <a:spAutoFit/>
          </a:bodyPr>
          <a:lstStyle/>
          <a:p>
            <a:pPr algn="ctr"/>
            <a:r>
              <a:rPr lang="en-US" dirty="0"/>
              <a:t>Martin Luther</a:t>
            </a:r>
          </a:p>
          <a:p>
            <a:pPr algn="ctr"/>
            <a:r>
              <a:rPr lang="de-DE" b="0" i="0" dirty="0">
                <a:effectLst/>
                <a:latin typeface="Times New Roman" panose="02020603050405020304" pitchFamily="18" charset="0"/>
                <a:cs typeface="Times New Roman" panose="02020603050405020304" pitchFamily="18" charset="0"/>
              </a:rPr>
              <a:t>1483 – 1546</a:t>
            </a:r>
            <a:endParaRPr lang="en-US"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2B51F20D-FD71-6ED5-5466-9944D05B2203}"/>
              </a:ext>
            </a:extLst>
          </p:cNvPr>
          <p:cNvSpPr txBox="1"/>
          <p:nvPr/>
        </p:nvSpPr>
        <p:spPr>
          <a:xfrm>
            <a:off x="6633276" y="5067488"/>
            <a:ext cx="3945091" cy="646331"/>
          </a:xfrm>
          <a:prstGeom prst="rect">
            <a:avLst/>
          </a:prstGeom>
          <a:noFill/>
        </p:spPr>
        <p:txBody>
          <a:bodyPr wrap="square" rtlCol="0">
            <a:spAutoFit/>
          </a:bodyPr>
          <a:lstStyle/>
          <a:p>
            <a:pPr algn="ctr"/>
            <a:r>
              <a:rPr lang="en-US" sz="1800" kern="0" dirty="0">
                <a:effectLst/>
                <a:latin typeface="Times New Roman" panose="02020603050405020304" pitchFamily="18" charset="0"/>
                <a:ea typeface="Calibri" panose="020F0502020204030204" pitchFamily="34" charset="0"/>
              </a:rPr>
              <a:t>Desiderius Erasmus</a:t>
            </a:r>
          </a:p>
          <a:p>
            <a:pPr algn="ctr"/>
            <a:r>
              <a:rPr lang="en-US" b="0" i="0" dirty="0">
                <a:effectLst/>
                <a:latin typeface="Times New Roman" panose="02020603050405020304" pitchFamily="18" charset="0"/>
                <a:cs typeface="Times New Roman" panose="02020603050405020304" pitchFamily="18" charset="0"/>
              </a:rPr>
              <a:t>1466 – 1536</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20001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EF4FAC9-4240-5DF3-36A7-DC95AA9F2A84}"/>
              </a:ext>
            </a:extLst>
          </p:cNvPr>
          <p:cNvSpPr txBox="1"/>
          <p:nvPr/>
        </p:nvSpPr>
        <p:spPr>
          <a:xfrm>
            <a:off x="1345769" y="1905506"/>
            <a:ext cx="10275376" cy="3046988"/>
          </a:xfrm>
          <a:prstGeom prst="rect">
            <a:avLst/>
          </a:prstGeom>
          <a:noFill/>
        </p:spPr>
        <p:txBody>
          <a:bodyPr wrap="square">
            <a:spAutoFit/>
          </a:bodyPr>
          <a:lstStyle/>
          <a:p>
            <a:r>
              <a:rPr lang="en-US" sz="4800" kern="0" dirty="0">
                <a:solidFill>
                  <a:srgbClr val="FFC000"/>
                </a:solidFill>
                <a:effectLst/>
                <a:latin typeface="Times New Roman" panose="02020603050405020304" pitchFamily="18" charset="0"/>
                <a:ea typeface="Calibri" panose="020F0502020204030204" pitchFamily="34" charset="0"/>
              </a:rPr>
              <a:t>Synergism</a:t>
            </a:r>
            <a:r>
              <a:rPr lang="en-US" sz="4800" b="1" kern="0" dirty="0">
                <a:solidFill>
                  <a:srgbClr val="FFC000"/>
                </a:solidFill>
                <a:latin typeface="Times New Roman" panose="02020603050405020304" pitchFamily="18" charset="0"/>
                <a:ea typeface="Calibri" panose="020F0502020204030204" pitchFamily="34" charset="0"/>
              </a:rPr>
              <a:t>: </a:t>
            </a:r>
            <a:r>
              <a:rPr lang="en-US" sz="4800" kern="0" dirty="0">
                <a:solidFill>
                  <a:srgbClr val="FFC000"/>
                </a:solidFill>
                <a:effectLst/>
                <a:latin typeface="Times New Roman" panose="02020603050405020304" pitchFamily="18" charset="0"/>
                <a:ea typeface="Calibri" panose="020F0502020204030204" pitchFamily="34" charset="0"/>
              </a:rPr>
              <a:t>Syn = </a:t>
            </a:r>
            <a:r>
              <a:rPr lang="en-US" sz="4800" i="1" kern="0" dirty="0">
                <a:solidFill>
                  <a:srgbClr val="FFC000"/>
                </a:solidFill>
                <a:effectLst/>
                <a:latin typeface="Times New Roman" panose="02020603050405020304" pitchFamily="18" charset="0"/>
                <a:ea typeface="Calibri" panose="020F0502020204030204" pitchFamily="34" charset="0"/>
              </a:rPr>
              <a:t>with; together with</a:t>
            </a:r>
            <a:endParaRPr lang="en-US" sz="4800" kern="0" dirty="0">
              <a:solidFill>
                <a:srgbClr val="FFC000"/>
              </a:solidFill>
              <a:effectLst/>
              <a:latin typeface="Times New Roman" panose="02020603050405020304" pitchFamily="18" charset="0"/>
              <a:ea typeface="Calibri" panose="020F0502020204030204" pitchFamily="34" charset="0"/>
            </a:endParaRPr>
          </a:p>
          <a:p>
            <a:r>
              <a:rPr lang="en-US" sz="4800" kern="0" dirty="0">
                <a:solidFill>
                  <a:srgbClr val="FFC000"/>
                </a:solidFill>
                <a:effectLst/>
                <a:latin typeface="Times New Roman" panose="02020603050405020304" pitchFamily="18" charset="0"/>
                <a:ea typeface="Calibri" panose="020F0502020204030204" pitchFamily="34" charset="0"/>
              </a:rPr>
              <a:t>Monergism: Mono = </a:t>
            </a:r>
            <a:r>
              <a:rPr lang="en-US" sz="4800" i="1" kern="0" dirty="0">
                <a:solidFill>
                  <a:srgbClr val="FFC000"/>
                </a:solidFill>
                <a:effectLst/>
                <a:latin typeface="Times New Roman" panose="02020603050405020304" pitchFamily="18" charset="0"/>
                <a:ea typeface="Calibri" panose="020F0502020204030204" pitchFamily="34" charset="0"/>
              </a:rPr>
              <a:t>one/alone</a:t>
            </a:r>
            <a:endParaRPr lang="en-US" sz="4800" i="1" kern="0" dirty="0">
              <a:solidFill>
                <a:srgbClr val="FFC000"/>
              </a:solidFill>
              <a:latin typeface="Times New Roman" panose="02020603050405020304" pitchFamily="18" charset="0"/>
              <a:ea typeface="Calibri" panose="020F0502020204030204" pitchFamily="34" charset="0"/>
            </a:endParaRPr>
          </a:p>
          <a:p>
            <a:r>
              <a:rPr lang="en-US" sz="4800" i="1" kern="0" dirty="0">
                <a:solidFill>
                  <a:srgbClr val="FFC000"/>
                </a:solidFill>
                <a:effectLst/>
                <a:latin typeface="Times New Roman" panose="02020603050405020304" pitchFamily="18" charset="0"/>
                <a:ea typeface="Calibri" panose="020F0502020204030204" pitchFamily="34" charset="0"/>
              </a:rPr>
              <a:t> </a:t>
            </a:r>
          </a:p>
          <a:p>
            <a:r>
              <a:rPr lang="en-US" sz="4800" kern="0" dirty="0" err="1">
                <a:solidFill>
                  <a:srgbClr val="FFC000"/>
                </a:solidFill>
                <a:effectLst/>
                <a:latin typeface="Times New Roman" panose="02020603050405020304" pitchFamily="18" charset="0"/>
                <a:ea typeface="Calibri" panose="020F0502020204030204" pitchFamily="34" charset="0"/>
              </a:rPr>
              <a:t>Ergos</a:t>
            </a:r>
            <a:r>
              <a:rPr lang="en-US" sz="4800" kern="0" dirty="0">
                <a:solidFill>
                  <a:srgbClr val="FFC000"/>
                </a:solidFill>
                <a:effectLst/>
                <a:latin typeface="Times New Roman" panose="02020603050405020304" pitchFamily="18" charset="0"/>
                <a:ea typeface="Calibri" panose="020F0502020204030204" pitchFamily="34" charset="0"/>
              </a:rPr>
              <a:t> – </a:t>
            </a:r>
            <a:r>
              <a:rPr lang="en-US" sz="4800" i="1" kern="0" dirty="0">
                <a:solidFill>
                  <a:srgbClr val="FFC000"/>
                </a:solidFill>
                <a:effectLst/>
                <a:latin typeface="Times New Roman" panose="02020603050405020304" pitchFamily="18" charset="0"/>
                <a:ea typeface="Calibri" panose="020F0502020204030204" pitchFamily="34" charset="0"/>
              </a:rPr>
              <a:t>work</a:t>
            </a:r>
            <a:endParaRPr lang="en-US" sz="4800" dirty="0">
              <a:solidFill>
                <a:srgbClr val="FFC000"/>
              </a:solidFill>
            </a:endParaRPr>
          </a:p>
        </p:txBody>
      </p:sp>
    </p:spTree>
    <p:extLst>
      <p:ext uri="{BB962C8B-B14F-4D97-AF65-F5344CB8AC3E}">
        <p14:creationId xmlns:p14="http://schemas.microsoft.com/office/powerpoint/2010/main" val="34209736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3936376-1FE7-A00F-0113-D822FE32F013}"/>
              </a:ext>
            </a:extLst>
          </p:cNvPr>
          <p:cNvSpPr txBox="1"/>
          <p:nvPr/>
        </p:nvSpPr>
        <p:spPr>
          <a:xfrm>
            <a:off x="867906" y="867905"/>
            <a:ext cx="10507850" cy="3046988"/>
          </a:xfrm>
          <a:prstGeom prst="rect">
            <a:avLst/>
          </a:prstGeom>
          <a:noFill/>
        </p:spPr>
        <p:txBody>
          <a:bodyPr wrap="square">
            <a:spAutoFit/>
          </a:bodyPr>
          <a:lstStyle/>
          <a:p>
            <a:pPr algn="ctr"/>
            <a:r>
              <a:rPr lang="en-US" sz="3200" kern="0" dirty="0">
                <a:solidFill>
                  <a:srgbClr val="FFC000"/>
                </a:solidFill>
                <a:effectLst/>
                <a:latin typeface="Times New Roman" panose="02020603050405020304" pitchFamily="18" charset="0"/>
                <a:ea typeface="Calibri" panose="020F0502020204030204" pitchFamily="34" charset="0"/>
              </a:rPr>
              <a:t>“… man of himself, or from his natural powers, cannot contribute ANYTHING or HELP to his conversion, and that conversion is not only in part, but altogether an operation, gift and present and work of the Holy Ghost alone, who accomplishes and effects it, by His virtue and power, through the Word, in the understanding, [of the] heart and will of man”</a:t>
            </a:r>
            <a:endParaRPr lang="en-US" sz="3200" dirty="0">
              <a:solidFill>
                <a:srgbClr val="FFC000"/>
              </a:solidFill>
            </a:endParaRPr>
          </a:p>
        </p:txBody>
      </p:sp>
      <p:sp>
        <p:nvSpPr>
          <p:cNvPr id="5" name="TextBox 4">
            <a:extLst>
              <a:ext uri="{FF2B5EF4-FFF2-40B4-BE49-F238E27FC236}">
                <a16:creationId xmlns:a16="http://schemas.microsoft.com/office/drawing/2014/main" id="{0EE8B38C-C3E9-6B84-8253-31DEACB85820}"/>
              </a:ext>
            </a:extLst>
          </p:cNvPr>
          <p:cNvSpPr txBox="1"/>
          <p:nvPr/>
        </p:nvSpPr>
        <p:spPr>
          <a:xfrm>
            <a:off x="3328262" y="4394646"/>
            <a:ext cx="6098582" cy="461665"/>
          </a:xfrm>
          <a:prstGeom prst="rect">
            <a:avLst/>
          </a:prstGeom>
          <a:noFill/>
        </p:spPr>
        <p:txBody>
          <a:bodyPr wrap="square">
            <a:spAutoFit/>
          </a:bodyPr>
          <a:lstStyle/>
          <a:p>
            <a:r>
              <a:rPr lang="en-US" sz="2400" i="1" kern="0" dirty="0">
                <a:effectLst/>
                <a:latin typeface="Times New Roman" panose="02020603050405020304" pitchFamily="18" charset="0"/>
                <a:ea typeface="Calibri" panose="020F0502020204030204" pitchFamily="34" charset="0"/>
              </a:rPr>
              <a:t>Book of Concord, Article II, Free Will: p.89</a:t>
            </a:r>
            <a:r>
              <a:rPr lang="en-US" sz="2400" kern="0" dirty="0">
                <a:effectLst/>
                <a:latin typeface="Times New Roman" panose="02020603050405020304" pitchFamily="18" charset="0"/>
                <a:ea typeface="Calibri" panose="020F0502020204030204" pitchFamily="34" charset="0"/>
              </a:rPr>
              <a:t>   </a:t>
            </a:r>
            <a:endParaRPr lang="en-US" sz="2400" dirty="0"/>
          </a:p>
        </p:txBody>
      </p:sp>
    </p:spTree>
    <p:extLst>
      <p:ext uri="{BB962C8B-B14F-4D97-AF65-F5344CB8AC3E}">
        <p14:creationId xmlns:p14="http://schemas.microsoft.com/office/powerpoint/2010/main" val="33978044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17D325F-DEAB-14CE-71B7-EC9AA9C9BD9E}"/>
              </a:ext>
            </a:extLst>
          </p:cNvPr>
          <p:cNvSpPr txBox="1"/>
          <p:nvPr/>
        </p:nvSpPr>
        <p:spPr>
          <a:xfrm>
            <a:off x="1472339" y="657598"/>
            <a:ext cx="9655444" cy="660437"/>
          </a:xfrm>
          <a:prstGeom prst="rect">
            <a:avLst/>
          </a:prstGeom>
          <a:noFill/>
        </p:spPr>
        <p:txBody>
          <a:bodyPr wrap="square">
            <a:spAutoFit/>
          </a:bodyPr>
          <a:lstStyle/>
          <a:p>
            <a:pPr marR="0" lvl="0" algn="ctr">
              <a:lnSpc>
                <a:spcPct val="107000"/>
              </a:lnSpc>
              <a:spcBef>
                <a:spcPts val="0"/>
              </a:spcBef>
              <a:spcAft>
                <a:spcPts val="0"/>
              </a:spcAft>
            </a:pPr>
            <a:r>
              <a:rPr lang="en-US" sz="3600" kern="0" dirty="0">
                <a:solidFill>
                  <a:srgbClr val="FFFF00"/>
                </a:solidFill>
                <a:effectLst/>
                <a:latin typeface="Times New Roman" panose="02020603050405020304" pitchFamily="18" charset="0"/>
                <a:ea typeface="Calibri" panose="020F0502020204030204" pitchFamily="34" charset="0"/>
                <a:cs typeface="Times New Roman" panose="02020603050405020304" pitchFamily="18" charset="0"/>
              </a:rPr>
              <a:t>The Arminian vs Calvinist Controversy</a:t>
            </a:r>
            <a:endParaRPr lang="en-US" sz="3600" kern="100" dirty="0">
              <a:solidFill>
                <a:srgbClr val="FFFF00"/>
              </a:solidFill>
              <a:effectLst/>
              <a:latin typeface="Aptos" panose="020B0004020202020204" pitchFamily="34" charset="0"/>
              <a:ea typeface="Aptos" panose="020B0004020202020204" pitchFamily="34" charset="0"/>
              <a:cs typeface="Times New Roman" panose="02020603050405020304" pitchFamily="18" charset="0"/>
            </a:endParaRPr>
          </a:p>
        </p:txBody>
      </p:sp>
      <p:pic>
        <p:nvPicPr>
          <p:cNvPr id="5" name="Picture 4" descr="A portrait of a person&#10;&#10;Description automatically generated">
            <a:extLst>
              <a:ext uri="{FF2B5EF4-FFF2-40B4-BE49-F238E27FC236}">
                <a16:creationId xmlns:a16="http://schemas.microsoft.com/office/drawing/2014/main" id="{4A7F52D9-4A74-4C5D-7D14-159762A771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5953" y="1623447"/>
            <a:ext cx="3515985" cy="3475495"/>
          </a:xfrm>
          <a:prstGeom prst="rect">
            <a:avLst/>
          </a:prstGeom>
        </p:spPr>
      </p:pic>
      <p:pic>
        <p:nvPicPr>
          <p:cNvPr id="7" name="Picture 6" descr="A person in a black robe&#10;&#10;Description automatically generated">
            <a:extLst>
              <a:ext uri="{FF2B5EF4-FFF2-40B4-BE49-F238E27FC236}">
                <a16:creationId xmlns:a16="http://schemas.microsoft.com/office/drawing/2014/main" id="{534CA575-830C-511A-18F9-089CB1827E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3017" y="1623447"/>
            <a:ext cx="3515985" cy="3475495"/>
          </a:xfrm>
          <a:prstGeom prst="rect">
            <a:avLst/>
          </a:prstGeom>
        </p:spPr>
      </p:pic>
      <p:sp>
        <p:nvSpPr>
          <p:cNvPr id="9" name="TextBox 8">
            <a:extLst>
              <a:ext uri="{FF2B5EF4-FFF2-40B4-BE49-F238E27FC236}">
                <a16:creationId xmlns:a16="http://schemas.microsoft.com/office/drawing/2014/main" id="{AB32070A-1ADA-BBF3-3696-0CBBA837FD51}"/>
              </a:ext>
            </a:extLst>
          </p:cNvPr>
          <p:cNvSpPr txBox="1"/>
          <p:nvPr/>
        </p:nvSpPr>
        <p:spPr>
          <a:xfrm>
            <a:off x="3093621" y="5234553"/>
            <a:ext cx="2080648" cy="866263"/>
          </a:xfrm>
          <a:prstGeom prst="rect">
            <a:avLst/>
          </a:prstGeom>
          <a:noFill/>
        </p:spPr>
        <p:txBody>
          <a:bodyPr wrap="square">
            <a:spAutoFit/>
          </a:bodyPr>
          <a:lstStyle/>
          <a:p>
            <a:pPr marR="0" lvl="0" algn="ctr">
              <a:lnSpc>
                <a:spcPct val="107000"/>
              </a:lnSpc>
              <a:spcBef>
                <a:spcPts val="0"/>
              </a:spcBef>
              <a:spcAft>
                <a:spcPts val="0"/>
              </a:spcAft>
            </a:pPr>
            <a:r>
              <a:rPr lang="en-US" sz="2400" kern="0" dirty="0">
                <a:latin typeface="Times New Roman" panose="02020603050405020304" pitchFamily="18" charset="0"/>
                <a:ea typeface="Aptos" panose="020B0004020202020204" pitchFamily="34" charset="0"/>
                <a:cs typeface="Times New Roman" panose="02020603050405020304" pitchFamily="18" charset="0"/>
              </a:rPr>
              <a:t>John Calvin</a:t>
            </a:r>
          </a:p>
          <a:p>
            <a:pPr marR="0" lvl="0" algn="ctr">
              <a:lnSpc>
                <a:spcPct val="107000"/>
              </a:lnSpc>
              <a:spcBef>
                <a:spcPts val="0"/>
              </a:spcBef>
              <a:spcAft>
                <a:spcPts val="0"/>
              </a:spcAft>
            </a:pPr>
            <a:r>
              <a:rPr lang="en-US" sz="2400" kern="0" dirty="0">
                <a:effectLst/>
                <a:latin typeface="Times New Roman" panose="02020603050405020304" pitchFamily="18" charset="0"/>
                <a:ea typeface="Aptos" panose="020B0004020202020204" pitchFamily="34" charset="0"/>
                <a:cs typeface="Times New Roman" panose="02020603050405020304" pitchFamily="18" charset="0"/>
              </a:rPr>
              <a:t>1509 –1564</a:t>
            </a:r>
            <a:endParaRPr lang="en-US" sz="24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11" name="TextBox 10">
            <a:extLst>
              <a:ext uri="{FF2B5EF4-FFF2-40B4-BE49-F238E27FC236}">
                <a16:creationId xmlns:a16="http://schemas.microsoft.com/office/drawing/2014/main" id="{40DC6401-005A-2F28-8099-7F8941F642D6}"/>
              </a:ext>
            </a:extLst>
          </p:cNvPr>
          <p:cNvSpPr txBox="1"/>
          <p:nvPr/>
        </p:nvSpPr>
        <p:spPr>
          <a:xfrm>
            <a:off x="5411718" y="5204636"/>
            <a:ext cx="6098582" cy="866263"/>
          </a:xfrm>
          <a:prstGeom prst="rect">
            <a:avLst/>
          </a:prstGeom>
          <a:noFill/>
        </p:spPr>
        <p:txBody>
          <a:bodyPr wrap="square">
            <a:spAutoFit/>
          </a:bodyPr>
          <a:lstStyle/>
          <a:p>
            <a:pPr marR="0" lvl="0" algn="ctr">
              <a:lnSpc>
                <a:spcPct val="107000"/>
              </a:lnSpc>
              <a:spcBef>
                <a:spcPts val="0"/>
              </a:spcBef>
              <a:spcAft>
                <a:spcPts val="0"/>
              </a:spcAft>
            </a:pPr>
            <a:r>
              <a:rPr lang="en-US" sz="2400" kern="0" dirty="0" err="1">
                <a:latin typeface="Times New Roman" panose="02020603050405020304" pitchFamily="18" charset="0"/>
                <a:ea typeface="Aptos" panose="020B0004020202020204" pitchFamily="34" charset="0"/>
                <a:cs typeface="Times New Roman" panose="02020603050405020304" pitchFamily="18" charset="0"/>
              </a:rPr>
              <a:t>Jacobos</a:t>
            </a:r>
            <a:r>
              <a:rPr lang="en-US" sz="2400" kern="0" dirty="0">
                <a:latin typeface="Times New Roman" panose="02020603050405020304" pitchFamily="18" charset="0"/>
                <a:ea typeface="Aptos" panose="020B0004020202020204" pitchFamily="34" charset="0"/>
                <a:cs typeface="Times New Roman" panose="02020603050405020304" pitchFamily="18" charset="0"/>
              </a:rPr>
              <a:t> “James” Arminius</a:t>
            </a:r>
          </a:p>
          <a:p>
            <a:pPr marR="0" lvl="0" algn="ctr">
              <a:lnSpc>
                <a:spcPct val="107000"/>
              </a:lnSpc>
              <a:spcBef>
                <a:spcPts val="0"/>
              </a:spcBef>
              <a:spcAft>
                <a:spcPts val="0"/>
              </a:spcAft>
            </a:pPr>
            <a:r>
              <a:rPr lang="en-US" sz="2400" kern="0" dirty="0">
                <a:effectLst/>
                <a:latin typeface="Times New Roman" panose="02020603050405020304" pitchFamily="18" charset="0"/>
                <a:ea typeface="Aptos" panose="020B0004020202020204" pitchFamily="34" charset="0"/>
                <a:cs typeface="Times New Roman" panose="02020603050405020304" pitchFamily="18" charset="0"/>
              </a:rPr>
              <a:t>1560 – </a:t>
            </a:r>
            <a:r>
              <a:rPr lang="en-US" sz="2400" kern="100" dirty="0">
                <a:latin typeface="Times New Roman" panose="02020603050405020304" pitchFamily="18" charset="0"/>
                <a:ea typeface="Aptos" panose="020B0004020202020204" pitchFamily="34" charset="0"/>
                <a:cs typeface="Times New Roman" panose="02020603050405020304" pitchFamily="18" charset="0"/>
              </a:rPr>
              <a:t>1609</a:t>
            </a:r>
            <a:endParaRPr lang="en-US" sz="2400" kern="0" dirty="0">
              <a:effectLst/>
              <a:latin typeface="Times New Roman" panose="02020603050405020304" pitchFamily="18" charset="0"/>
              <a:ea typeface="Aptos" panose="020B0004020202020204" pitchFamily="34" charset="0"/>
              <a:cs typeface="Times New Roman" panose="02020603050405020304" pitchFamily="18" charset="0"/>
            </a:endParaRPr>
          </a:p>
        </p:txBody>
      </p:sp>
    </p:spTree>
    <p:extLst>
      <p:ext uri="{BB962C8B-B14F-4D97-AF65-F5344CB8AC3E}">
        <p14:creationId xmlns:p14="http://schemas.microsoft.com/office/powerpoint/2010/main" val="102196557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TM04033921[[fn=Damask]]</Template>
  <TotalTime>80</TotalTime>
  <Words>285</Words>
  <Application>Microsoft Office PowerPoint</Application>
  <PresentationFormat>Widescreen</PresentationFormat>
  <Paragraphs>42</Paragraphs>
  <Slides>12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Aptos</vt:lpstr>
      <vt:lpstr>Arial</vt:lpstr>
      <vt:lpstr>Bookman Old Style</vt:lpstr>
      <vt:lpstr>Rockwell</vt:lpstr>
      <vt:lpstr>Times New Roman</vt:lpstr>
      <vt:lpstr>Vivaldi</vt:lpstr>
      <vt:lpstr>Damask</vt:lpstr>
      <vt:lpstr>BAHRAIN REFORMED BAPTIST CHURCH</vt:lpstr>
      <vt:lpstr>PowerPoint Presentation</vt:lpstr>
      <vt:lpstr>Controversy Over Free-Will </vt:lpstr>
      <vt:lpstr>Council of Ephesus (431 AD)</vt:lpstr>
      <vt:lpstr>“Lord, command whatever you will; and give us the grace to do what you command”</vt:lpstr>
      <vt:lpstr>The Reformation: Semi-Pelagianism </vt:lpstr>
      <vt:lpstr>PowerPoint Presentation</vt:lpstr>
      <vt:lpstr>PowerPoint Presentation</vt:lpstr>
      <vt:lpstr>PowerPoint Presentation</vt:lpstr>
      <vt:lpstr>PowerPoint Presentation</vt:lpstr>
      <vt:lpstr>PowerPoint Presentation</vt:lpstr>
      <vt:lpstr>BAHRAIN REFORMED BAPTIST CHURCH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Matt Tarun</dc:creator>
  <cp:lastModifiedBy>Matt Tarun</cp:lastModifiedBy>
  <cp:revision>1</cp:revision>
  <dcterms:created xsi:type="dcterms:W3CDTF">2024-10-16T21:23:34Z</dcterms:created>
  <dcterms:modified xsi:type="dcterms:W3CDTF">2024-10-16T22:44:16Z</dcterms:modified>
</cp:coreProperties>
</file>

<file path=docProps/thumbnail.jpeg>
</file>